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 b="def" i="def"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 b="def" i="def"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 b="def" i="def"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.tif"/><Relationship Id="rId8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lnSpc>
                <a:spcPct val="93000"/>
              </a:lnSpc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61" name="logoill.pdf" descr="logoill.pdf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SI-Logo_trans.png" descr="PSI-Logo_trans.png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87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0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0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0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" name="Title Text"/>
          <p:cNvSpPr txBox="1"/>
          <p:nvPr>
            <p:ph type="title"/>
          </p:nvPr>
        </p:nvSpPr>
        <p:spPr>
          <a:xfrm>
            <a:off x="1774725" y="426126"/>
            <a:ext cx="6048673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half" idx="1"/>
          </p:nvPr>
        </p:nvSpPr>
        <p:spPr>
          <a:xfrm>
            <a:off x="1774725" y="1706328"/>
            <a:ext cx="6048673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Picture Placeholder 9"/>
          <p:cNvSpPr/>
          <p:nvPr>
            <p:ph type="pic" sz="quarter" idx="13"/>
          </p:nvPr>
        </p:nvSpPr>
        <p:spPr>
          <a:xfrm>
            <a:off x="8331213" y="849733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0" name="Picture Placeholder 11"/>
          <p:cNvSpPr/>
          <p:nvPr>
            <p:ph type="pic" sz="quarter" idx="14"/>
          </p:nvPr>
        </p:nvSpPr>
        <p:spPr>
          <a:xfrm>
            <a:off x="8331213" y="3563718"/>
            <a:ext cx="3859201" cy="250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1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1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1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6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2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30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32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33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Text"/>
          <p:cNvSpPr txBox="1"/>
          <p:nvPr>
            <p:ph type="title"/>
          </p:nvPr>
        </p:nvSpPr>
        <p:spPr>
          <a:xfrm>
            <a:off x="4221360" y="426126"/>
            <a:ext cx="6865740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half" idx="1"/>
          </p:nvPr>
        </p:nvSpPr>
        <p:spPr>
          <a:xfrm>
            <a:off x="4221360" y="1706328"/>
            <a:ext cx="6865740" cy="45455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Picture Placeholder 9"/>
          <p:cNvSpPr/>
          <p:nvPr>
            <p:ph type="pic" sz="quarter" idx="13"/>
          </p:nvPr>
        </p:nvSpPr>
        <p:spPr>
          <a:xfrm>
            <a:off x="-2" y="1314522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7" name="Picture Placeholder 11"/>
          <p:cNvSpPr/>
          <p:nvPr>
            <p:ph type="pic" sz="quarter" idx="14"/>
          </p:nvPr>
        </p:nvSpPr>
        <p:spPr>
          <a:xfrm>
            <a:off x="-2" y="3968153"/>
            <a:ext cx="3708002" cy="24552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146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140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41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4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5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b="1" i="1" sz="1665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5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6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1" name="Title Text"/>
          <p:cNvSpPr txBox="1"/>
          <p:nvPr>
            <p:ph type="title"/>
          </p:nvPr>
        </p:nvSpPr>
        <p:spPr>
          <a:xfrm>
            <a:off x="247650" y="980726"/>
            <a:ext cx="3740400" cy="41811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sz="quarter" idx="1"/>
          </p:nvPr>
        </p:nvSpPr>
        <p:spPr>
          <a:xfrm>
            <a:off x="247650" y="4407149"/>
            <a:ext cx="3740400" cy="18444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00"/>
              </a:spcBef>
              <a:defRPr sz="1200"/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200"/>
              </a:spcBef>
              <a:defRPr sz="12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2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Text Placeholder 18"/>
          <p:cNvSpPr/>
          <p:nvPr>
            <p:ph type="body" sz="quarter" idx="13"/>
          </p:nvPr>
        </p:nvSpPr>
        <p:spPr>
          <a:xfrm>
            <a:off x="42227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4" name="Text Placeholder 22"/>
          <p:cNvSpPr/>
          <p:nvPr>
            <p:ph type="body" sz="quarter" idx="14"/>
          </p:nvPr>
        </p:nvSpPr>
        <p:spPr>
          <a:xfrm>
            <a:off x="8197850" y="979200"/>
            <a:ext cx="3740400" cy="417768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spcBef>
                <a:spcPts val="500"/>
              </a:spcBef>
              <a:buSzTx/>
              <a:buNone/>
              <a:defRPr b="1" sz="2400"/>
            </a:pPr>
          </a:p>
        </p:txBody>
      </p:sp>
      <p:sp>
        <p:nvSpPr>
          <p:cNvPr id="165" name="Picture Placeholder 8"/>
          <p:cNvSpPr/>
          <p:nvPr>
            <p:ph type="pic" sz="quarter" idx="15"/>
          </p:nvPr>
        </p:nvSpPr>
        <p:spPr>
          <a:xfrm>
            <a:off x="247650" y="1546281"/>
            <a:ext cx="3740400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6" name="Picture Placeholder 8"/>
          <p:cNvSpPr/>
          <p:nvPr>
            <p:ph type="pic" sz="quarter" idx="16"/>
          </p:nvPr>
        </p:nvSpPr>
        <p:spPr>
          <a:xfrm>
            <a:off x="4223148" y="1548580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7" name="Picture Placeholder 8"/>
          <p:cNvSpPr/>
          <p:nvPr>
            <p:ph type="pic" sz="quarter" idx="17"/>
          </p:nvPr>
        </p:nvSpPr>
        <p:spPr>
          <a:xfrm>
            <a:off x="8198647" y="1546281"/>
            <a:ext cx="3740401" cy="26640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9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csns_logo.png" descr="csns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8296" y="209563"/>
            <a:ext cx="365040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Group"/>
          <p:cNvGrpSpPr/>
          <p:nvPr/>
        </p:nvGrpSpPr>
        <p:grpSpPr>
          <a:xfrm>
            <a:off x="3113296" y="252000"/>
            <a:ext cx="690137" cy="720459"/>
            <a:chOff x="0" y="0"/>
            <a:chExt cx="690135" cy="720458"/>
          </a:xfrm>
        </p:grpSpPr>
        <p:sp>
          <p:nvSpPr>
            <p:cNvPr id="171" name="Logo color"/>
            <p:cNvSpPr/>
            <p:nvPr/>
          </p:nvSpPr>
          <p:spPr>
            <a:xfrm>
              <a:off x="2384" y="430544"/>
              <a:ext cx="111265" cy="16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172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2727" y="437019"/>
              <a:ext cx="156220" cy="149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90136" cy="405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PSI-Logo_trans.png" descr="PSI-Logo_trans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7070" y="476569"/>
              <a:ext cx="194452" cy="71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4580" y="429109"/>
              <a:ext cx="122071" cy="165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04365" y="577550"/>
              <a:ext cx="265586" cy="142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8" name="2019 CSNS McStas School"/>
          <p:cNvSpPr txBox="1"/>
          <p:nvPr/>
        </p:nvSpPr>
        <p:spPr>
          <a:xfrm>
            <a:off x="1925741" y="155334"/>
            <a:ext cx="1002693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defRPr b="1" i="1" sz="1400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8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7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18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18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9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9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94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6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ront/Paus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17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DTU Fysik</a:t>
            </a:r>
          </a:p>
        </p:txBody>
      </p:sp>
      <p:sp>
        <p:nvSpPr>
          <p:cNvPr id="219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220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Background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6799" tIns="46799" rIns="46799" bIns="46799"/>
          <a:lstStyle/>
          <a:p>
            <a:pPr/>
          </a:p>
        </p:txBody>
      </p:sp>
      <p:sp>
        <p:nvSpPr>
          <p:cNvPr id="222" name="Logo color"/>
          <p:cNvSpPr/>
          <p:nvPr/>
        </p:nvSpPr>
        <p:spPr>
          <a:xfrm>
            <a:off x="4870539" y="1651373"/>
            <a:ext cx="2388324" cy="348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xfrm flipH="1" rot="10800000">
            <a:off x="0" y="6849134"/>
            <a:ext cx="127000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4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697" y="2381250"/>
            <a:ext cx="3886201" cy="2095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Group"/>
          <p:cNvGrpSpPr/>
          <p:nvPr/>
        </p:nvGrpSpPr>
        <p:grpSpPr>
          <a:xfrm>
            <a:off x="7638504" y="2159149"/>
            <a:ext cx="4400352" cy="2273301"/>
            <a:chOff x="0" y="0"/>
            <a:chExt cx="4400351" cy="2273300"/>
          </a:xfrm>
        </p:grpSpPr>
        <p:pic>
          <p:nvPicPr>
            <p:cNvPr id="227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1659" t="0" r="0" b="0"/>
            <a:stretch>
              <a:fillRect/>
            </a:stretch>
          </p:blipFill>
          <p:spPr>
            <a:xfrm>
              <a:off x="0" y="1193800"/>
              <a:ext cx="4400352" cy="1079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csns_logo.png" descr="csns_logo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71750" b="0"/>
            <a:stretch>
              <a:fillRect/>
            </a:stretch>
          </p:blipFill>
          <p:spPr>
            <a:xfrm>
              <a:off x="1290835" y="0"/>
              <a:ext cx="1818979" cy="107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6" name="Group"/>
          <p:cNvGrpSpPr/>
          <p:nvPr/>
        </p:nvGrpSpPr>
        <p:grpSpPr>
          <a:xfrm>
            <a:off x="3041104" y="4876362"/>
            <a:ext cx="1302881" cy="1360126"/>
            <a:chOff x="0" y="0"/>
            <a:chExt cx="1302880" cy="1360125"/>
          </a:xfrm>
        </p:grpSpPr>
        <p:sp>
          <p:nvSpPr>
            <p:cNvPr id="230" name="Logo color"/>
            <p:cNvSpPr/>
            <p:nvPr/>
          </p:nvSpPr>
          <p:spPr>
            <a:xfrm>
              <a:off x="4501" y="812808"/>
              <a:ext cx="210053" cy="306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6799" tIns="46799" rIns="46799" bIns="46799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231" name="logoill.pdf" descr="logoill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73564" y="825033"/>
              <a:ext cx="294923" cy="28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mcstas-logo.pdf" descr="mcstas-logo.pdf"/>
            <p:cNvPicPr>
              <a:picLocks noChangeAspect="0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302881" cy="765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PSI-Logo_trans.png" descr="PSI-Logo_trans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85313" y="899696"/>
              <a:ext cx="367097" cy="134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ku-logo.pdf" descr="ku-logo.pd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35190" y="810100"/>
              <a:ext cx="230453" cy="313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ESS_Logo_Frugal_Blue_cmyk.png" descr="ESS_Logo_Frugal_Blue_cmyk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85812" y="1090335"/>
              <a:ext cx="501390" cy="269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7" name="2019 CSNS McStas School"/>
          <p:cNvSpPr txBox="1"/>
          <p:nvPr/>
        </p:nvSpPr>
        <p:spPr>
          <a:xfrm>
            <a:off x="7343015" y="5196196"/>
            <a:ext cx="2610681" cy="72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585215">
              <a:lnSpc>
                <a:spcPct val="110000"/>
              </a:lnSpc>
              <a:spcBef>
                <a:spcPts val="0"/>
              </a:spcBef>
              <a:defRPr b="1" i="1" sz="2368"/>
            </a:pPr>
            <a:r>
              <a:t>2019 CSNS</a:t>
            </a:r>
            <a:br/>
            <a:r>
              <a:t>McStas 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tif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2000" y="252000"/>
            <a:ext cx="419612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5" y="6636099"/>
            <a:ext cx="339707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b="1" sz="7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</a:p>
            </p:txBody>
          </p:sp>
          <p:pic>
            <p:nvPicPr>
              <p:cNvPr id="10" name="logoill.pdf" descr="logoill.pdf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SI-Logo_trans.png" descr="PSI-Logo_trans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b="1" i="1" sz="1480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/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rental_cello.tiff" descr="rental_cello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0771" y="-1146651"/>
            <a:ext cx="3302597" cy="883942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PLIT, EXTEND, WHEN, COPY &amp; GROUP  (… and the dangerous JUMP)"/>
          <p:cNvSpPr txBox="1"/>
          <p:nvPr>
            <p:ph type="title"/>
          </p:nvPr>
        </p:nvSpPr>
        <p:spPr>
          <a:xfrm>
            <a:off x="249858" y="3600185"/>
            <a:ext cx="10840030" cy="2706459"/>
          </a:xfrm>
          <a:prstGeom prst="rect">
            <a:avLst/>
          </a:prstGeom>
        </p:spPr>
        <p:txBody>
          <a:bodyPr/>
          <a:lstStyle/>
          <a:p>
            <a:pPr indent="180975">
              <a:lnSpc>
                <a:spcPct val="110000"/>
              </a:lnSpc>
              <a:defRPr sz="3500"/>
            </a:pPr>
            <a:r>
              <a:t>SPLIT, EXTEND, WHEN, COPY &amp; GROUP </a:t>
            </a:r>
            <a:br/>
            <a:r>
              <a:rPr b="0" sz="2400"/>
              <a:t>(… and the dangerous JUMP)</a:t>
            </a:r>
          </a:p>
        </p:txBody>
      </p:sp>
      <p:sp>
        <p:nvSpPr>
          <p:cNvPr id="248" name="Advanced language features 2:"/>
          <p:cNvSpPr txBox="1"/>
          <p:nvPr>
            <p:ph type="body" sz="half" idx="1"/>
          </p:nvPr>
        </p:nvSpPr>
        <p:spPr>
          <a:xfrm>
            <a:off x="249858" y="1704975"/>
            <a:ext cx="10840030" cy="1660655"/>
          </a:xfrm>
          <a:prstGeom prst="rect">
            <a:avLst/>
          </a:prstGeom>
        </p:spPr>
        <p:txBody>
          <a:bodyPr/>
          <a:lstStyle>
            <a:lvl1pPr indent="180975"/>
          </a:lstStyle>
          <a:p>
            <a:pPr/>
            <a:r>
              <a:t>Advanced language features 2:</a:t>
            </a:r>
          </a:p>
        </p:txBody>
      </p:sp>
      <p:sp>
        <p:nvSpPr>
          <p:cNvPr id="2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Line"/>
          <p:cNvSpPr/>
          <p:nvPr/>
        </p:nvSpPr>
        <p:spPr>
          <a:xfrm>
            <a:off x="1688813" y="1023622"/>
            <a:ext cx="8049794" cy="1"/>
          </a:xfrm>
          <a:prstGeom prst="line">
            <a:avLst/>
          </a:prstGeom>
          <a:ln w="38100">
            <a:solidFill>
              <a:srgbClr val="2A85D1"/>
            </a:solidFill>
            <a:tailEnd type="triangle"/>
          </a:ln>
        </p:spPr>
        <p:txBody>
          <a:bodyPr lIns="41493" tIns="41493" rIns="41493" bIns="41493"/>
          <a:lstStyle/>
          <a:p>
            <a:pPr defTabSz="829875">
              <a:defRPr i="1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315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A goto. Be careful. Can be used in two situations:</a:t>
            </a:r>
          </a:p>
          <a:p>
            <a:pPr marL="343852" indent="-162877"/>
            <a:r>
              <a:t>JUMP to myself</a:t>
            </a:r>
          </a:p>
          <a:p>
            <a:pPr marL="343852" indent="-162877"/>
            <a:r>
              <a:t>JUMP to an Arm</a:t>
            </a:r>
          </a:p>
          <a:p>
            <a:pPr marL="343852" indent="-162877"/>
          </a:p>
          <a:p>
            <a:pPr marL="343852" indent="-162877"/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343852" indent="-162877"/>
          </a:p>
          <a:p>
            <a:pPr marL="343852" indent="-162877"/>
            <a:r>
              <a:t>Syntaxes:</a:t>
            </a:r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  <a:p>
            <a:pPr marL="343852" indent="-162877"/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myself</a:t>
            </a:r>
          </a:p>
        </p:txBody>
      </p:sp>
      <p:sp>
        <p:nvSpPr>
          <p:cNvPr id="3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7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5705" y="3702221"/>
            <a:ext cx="3164016" cy="2007934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Van Halen..."/>
          <p:cNvSpPr txBox="1"/>
          <p:nvPr/>
        </p:nvSpPr>
        <p:spPr>
          <a:xfrm>
            <a:off x="7424621" y="5296378"/>
            <a:ext cx="138338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321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A goto. Be careful. Can be used in two situations:</a:t>
            </a:r>
          </a:p>
          <a:p>
            <a:pPr marL="343852" indent="-162877"/>
            <a:r>
              <a:t>JUMP to myself</a:t>
            </a:r>
          </a:p>
          <a:p>
            <a:pPr marL="343852" indent="-162877"/>
            <a:r>
              <a:t>JUMP to an Arm</a:t>
            </a:r>
          </a:p>
          <a:p>
            <a:pPr marL="343852" indent="-162877"/>
          </a:p>
          <a:p>
            <a:pPr marL="343852" indent="-162877"/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343852" indent="-162877"/>
          </a:p>
          <a:p>
            <a:pPr marL="343852" indent="-162877"/>
            <a:r>
              <a:t>Syntaxes:</a:t>
            </a:r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  <a:p>
            <a:pPr marL="343852" indent="-162877"/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myself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3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8297" y="3593517"/>
            <a:ext cx="3164016" cy="2007934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Van Halen..."/>
          <p:cNvSpPr txBox="1"/>
          <p:nvPr/>
        </p:nvSpPr>
        <p:spPr>
          <a:xfrm>
            <a:off x="7107569" y="5214850"/>
            <a:ext cx="138338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sp>
        <p:nvSpPr>
          <p:cNvPr id="325" name="BEWARE - This IS a GOTO!"/>
          <p:cNvSpPr txBox="1"/>
          <p:nvPr/>
        </p:nvSpPr>
        <p:spPr>
          <a:xfrm>
            <a:off x="8119582" y="1949313"/>
            <a:ext cx="5571694" cy="585531"/>
          </a:xfrm>
          <a:prstGeom prst="rect">
            <a:avLst/>
          </a:prstGeom>
          <a:solidFill>
            <a:srgbClr val="FFFFFF"/>
          </a:solidFill>
          <a:ln w="50800">
            <a:solidFill>
              <a:srgbClr val="9A403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34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defRPr>
            </a:lvl1pPr>
          </a:lstStyle>
          <a:p>
            <a:pPr/>
            <a:r>
              <a:t>BEWARE - This IS a GOTO!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J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</a:t>
            </a:r>
          </a:p>
        </p:txBody>
      </p:sp>
      <p:sp>
        <p:nvSpPr>
          <p:cNvPr id="328" name="A goto. Be careful. Can be used in two situ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3852" indent="-162877"/>
            <a:r>
              <a:t>A goto. Be careful. Can be used in two situations:</a:t>
            </a:r>
          </a:p>
          <a:p>
            <a:pPr marL="343852" indent="-162877"/>
            <a:r>
              <a:t>JUMP to myself</a:t>
            </a:r>
          </a:p>
          <a:p>
            <a:pPr marL="343852" indent="-162877"/>
            <a:r>
              <a:t>JUMP to an Arm</a:t>
            </a:r>
          </a:p>
          <a:p>
            <a:pPr marL="343852" indent="-162877"/>
          </a:p>
          <a:p>
            <a:pPr marL="343852" indent="-162877"/>
            <a:r>
              <a:t>No coordinate transformations are applied... (Meaning that if the Arms you JUMP between do not coincide you will “move” / “reorient” the neutrons...)</a:t>
            </a:r>
          </a:p>
          <a:p>
            <a:pPr marL="343852" indent="-162877"/>
          </a:p>
          <a:p>
            <a:pPr marL="343852" indent="-162877"/>
            <a:r>
              <a:t>Syntaxes:</a:t>
            </a:r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  <a:p>
            <a:pPr marL="343852" indent="-162877"/>
          </a:p>
          <a:p>
            <a:pPr marL="343852" indent="-162877"/>
            <a:r>
              <a:t>COMPONENT a=b(...)</a:t>
            </a:r>
          </a:p>
          <a:p>
            <a:pPr marL="343852" indent="-162877"/>
            <a:r>
              <a:t>WHEN (expr) AT (...) JUMP somewhere</a:t>
            </a:r>
          </a:p>
        </p:txBody>
      </p:sp>
      <p:sp>
        <p:nvSpPr>
          <p:cNvPr id="3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0" name="article-1043871-0240B7CC00000578-453_468x297.tiff" descr="article-1043871-0240B7CC00000578-453_468x29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8297" y="3593517"/>
            <a:ext cx="3164016" cy="2007934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Van Halen..."/>
          <p:cNvSpPr txBox="1"/>
          <p:nvPr/>
        </p:nvSpPr>
        <p:spPr>
          <a:xfrm>
            <a:off x="7107569" y="5214850"/>
            <a:ext cx="138338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/>
            <a:r>
              <a:t>Van Halen...</a:t>
            </a:r>
          </a:p>
        </p:txBody>
      </p:sp>
      <p:sp>
        <p:nvSpPr>
          <p:cNvPr id="332" name="BEWARE - This IS a GOTO!"/>
          <p:cNvSpPr txBox="1"/>
          <p:nvPr/>
        </p:nvSpPr>
        <p:spPr>
          <a:xfrm>
            <a:off x="8119582" y="1949313"/>
            <a:ext cx="5571694" cy="585531"/>
          </a:xfrm>
          <a:prstGeom prst="rect">
            <a:avLst/>
          </a:prstGeom>
          <a:solidFill>
            <a:srgbClr val="FFFFFF"/>
          </a:solidFill>
          <a:ln w="50800">
            <a:solidFill>
              <a:srgbClr val="9A403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buClr>
                <a:srgbClr val="000000"/>
              </a:buClr>
              <a:defRPr i="1" sz="34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defRPr>
            </a:lvl1pPr>
          </a:lstStyle>
          <a:p>
            <a:pPr/>
            <a:r>
              <a:t>BEWARE - This IS a GOTO!</a:t>
            </a:r>
          </a:p>
        </p:txBody>
      </p:sp>
      <p:pic>
        <p:nvPicPr>
          <p:cNvPr id="333" name="goto.tiff" descr="goto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6210" y="1530933"/>
            <a:ext cx="4382635" cy="4838910"/>
          </a:xfrm>
          <a:prstGeom prst="rect">
            <a:avLst/>
          </a:prstGeom>
          <a:ln w="50800">
            <a:solidFill>
              <a:srgbClr val="9A403E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7308" y="4662995"/>
            <a:ext cx="2278269" cy="1518847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COPY- inside instr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COPY- inside instruments</a:t>
            </a:r>
          </a:p>
        </p:txBody>
      </p:sp>
      <p:sp>
        <p:nvSpPr>
          <p:cNvPr id="337" name="In instruments: (see ILL_H25.instr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In instruments: (see ILL_H25.instr)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COMPONENT H25_1 = Guide_gravity(</a:t>
            </a:r>
          </a:p>
          <a:p>
            <a:pPr marL="326659" indent="-154733" defTabSz="868680">
              <a:defRPr sz="1710"/>
            </a:pPr>
            <a:r>
              <a:t>  w1=0.03, h1=0.2, w2=0.03, h2=0.2, l=L_H25_1,</a:t>
            </a:r>
          </a:p>
          <a:p>
            <a:pPr marL="326659" indent="-154733" defTabSz="868680">
              <a:defRPr sz="1710"/>
            </a:pPr>
            <a:r>
              <a:t>  R0=gR0, Qc=gQc, alpha=gAlpha, m=m, W=gW)</a:t>
            </a:r>
          </a:p>
          <a:p>
            <a:pPr marL="326659" indent="-154733" defTabSz="868680">
              <a:defRPr sz="1710"/>
            </a:pPr>
            <a:r>
              <a:t>AT (0,0,Al_Thickness+gGap) RELATIVE PREVIOUS </a:t>
            </a:r>
          </a:p>
          <a:p>
            <a:pPr marL="326659" indent="-154733" defTabSz="868680">
              <a:defRPr sz="1710"/>
            </a:pPr>
            <a:r>
              <a:t>ROTATED (0,Rh_H25_1,0) RELATIVE PREVIOUS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COMPONENT COPY(H25_1) = COPY(H25_1)</a:t>
            </a:r>
          </a:p>
          <a:p>
            <a:pPr marL="326659" indent="-154733" defTabSz="868680">
              <a:defRPr sz="1710"/>
            </a:pPr>
            <a:r>
              <a:t>AT (0,0,L_H25_1+gGap) RELATIVE PREVIOUS </a:t>
            </a:r>
          </a:p>
          <a:p>
            <a:pPr marL="326659" indent="-154733" defTabSz="868680">
              <a:defRPr sz="1710"/>
            </a:pPr>
            <a:r>
              <a:t>ROTATED (0,Rh_H25_1,0) RELATIVE PREVIOUS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COMPONENT COPY(H25_1) = COPY(H25_1)(W=2*gW)</a:t>
            </a:r>
          </a:p>
          <a:p>
            <a:pPr marL="326659" indent="-154733" defTabSz="868680">
              <a:defRPr sz="1710"/>
            </a:pPr>
            <a:r>
              <a:t>AT (0,0,L_H25_1+gGap) RELATIVE PREVIOUS </a:t>
            </a:r>
          </a:p>
          <a:p>
            <a:pPr marL="326659" indent="-154733" defTabSz="868680">
              <a:defRPr sz="1710"/>
            </a:pPr>
            <a:r>
              <a:t>ROTATED (0,Rh_H25_1,0) RELATIVE PREVIOUS</a:t>
            </a:r>
          </a:p>
        </p:txBody>
      </p:sp>
      <p:sp>
        <p:nvSpPr>
          <p:cNvPr id="3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9" name="frog-1.png" descr="frog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4317" y="162107"/>
            <a:ext cx="1636849" cy="1428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frog-1.png" descr="frog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1246" y="3147976"/>
            <a:ext cx="1636849" cy="1428151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Line"/>
          <p:cNvSpPr/>
          <p:nvPr/>
        </p:nvSpPr>
        <p:spPr>
          <a:xfrm flipH="1" flipV="1">
            <a:off x="7906635" y="1370072"/>
            <a:ext cx="529108" cy="1967604"/>
          </a:xfrm>
          <a:prstGeom prst="line">
            <a:avLst/>
          </a:prstGeom>
          <a:ln w="12700">
            <a:solidFill>
              <a:srgbClr val="4F81BD"/>
            </a:solidFill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2" name="Line"/>
          <p:cNvSpPr/>
          <p:nvPr/>
        </p:nvSpPr>
        <p:spPr>
          <a:xfrm flipH="1" flipV="1">
            <a:off x="8656155" y="1209926"/>
            <a:ext cx="672327" cy="3766726"/>
          </a:xfrm>
          <a:prstGeom prst="line">
            <a:avLst/>
          </a:prstGeom>
          <a:ln w="12700">
            <a:solidFill>
              <a:srgbClr val="4F81BD"/>
            </a:solidFill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yntax in one, complex view.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Syntax in one, complex view...</a:t>
            </a:r>
          </a:p>
        </p:txBody>
      </p:sp>
      <p:sp>
        <p:nvSpPr>
          <p:cNvPr id="2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4" name="{SPLIT} COMPONENT name = comp(parameters) {WHEN condition}…"/>
          <p:cNvSpPr txBox="1"/>
          <p:nvPr/>
        </p:nvSpPr>
        <p:spPr>
          <a:xfrm>
            <a:off x="1407487" y="1795553"/>
            <a:ext cx="10046852" cy="21995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77" tIns="26777" rIns="26777" bIns="26777">
            <a:spAutoFit/>
          </a:bodyPr>
          <a:lstStyle/>
          <a:p>
            <a:pPr defTabSz="457200">
              <a:spcBef>
                <a:spcPts val="0"/>
              </a:spcBef>
              <a:defRPr sz="1900">
                <a:latin typeface="Times"/>
                <a:ea typeface="Times"/>
                <a:cs typeface="Times"/>
                <a:sym typeface="Times"/>
              </a:defRPr>
            </a:pPr>
            <a:r>
              <a:t>{</a:t>
            </a:r>
            <a:r>
              <a:rPr>
                <a:solidFill>
                  <a:srgbClr val="B51A00"/>
                </a:solidFill>
              </a:rPr>
              <a:t>SPLIT</a:t>
            </a:r>
            <a:r>
              <a:t>} COMPONENT name = comp(parameters) {</a:t>
            </a:r>
            <a:r>
              <a:rPr>
                <a:solidFill>
                  <a:srgbClr val="3A88FE"/>
                </a:solidFill>
              </a:rPr>
              <a:t>WHEN condition</a:t>
            </a:r>
            <a:r>
              <a:t>}</a:t>
            </a:r>
          </a:p>
          <a:p>
            <a:pPr defTabSz="457200">
              <a:spcBef>
                <a:spcPts val="0"/>
              </a:spcBef>
              <a:defRPr sz="1900">
                <a:latin typeface="Times"/>
                <a:ea typeface="Times"/>
                <a:cs typeface="Times"/>
                <a:sym typeface="Times"/>
              </a:defRPr>
            </a:pPr>
            <a:r>
              <a:t>  AT (...) [RELATIVE</a:t>
            </a:r>
            <a:r>
              <a:rPr>
                <a:solidFill>
                  <a:srgbClr val="4F7A28"/>
                </a:solidFill>
              </a:rPr>
              <a:t> </a:t>
            </a:r>
            <a:r>
              <a:t>[</a:t>
            </a:r>
            <a:r>
              <a:rPr>
                <a:solidFill>
                  <a:srgbClr val="4F7A28"/>
                </a:solidFill>
              </a:rPr>
              <a:t>reference</a:t>
            </a:r>
            <a:r>
              <a:t>|</a:t>
            </a:r>
            <a:r>
              <a:rPr>
                <a:solidFill>
                  <a:srgbClr val="4F7A28"/>
                </a:solidFill>
              </a:rPr>
              <a:t>PREVIOUS</a:t>
            </a:r>
            <a:r>
              <a:t>]</a:t>
            </a:r>
            <a:r>
              <a:rPr>
                <a:solidFill>
                  <a:srgbClr val="4F7A28"/>
                </a:solidFill>
              </a:rPr>
              <a:t> </a:t>
            </a:r>
            <a:r>
              <a:t>|</a:t>
            </a:r>
            <a:r>
              <a:rPr>
                <a:solidFill>
                  <a:srgbClr val="4F7A28"/>
                </a:solidFill>
              </a:rPr>
              <a:t> ABSOLUTE</a:t>
            </a:r>
            <a:r>
              <a:t>]</a:t>
            </a:r>
          </a:p>
          <a:p>
            <a:pPr defTabSz="457200">
              <a:spcBef>
                <a:spcPts val="0"/>
              </a:spcBef>
              <a:defRPr sz="1900">
                <a:latin typeface="Times"/>
                <a:ea typeface="Times"/>
                <a:cs typeface="Times"/>
                <a:sym typeface="Times"/>
              </a:defRPr>
            </a:pPr>
            <a:r>
              <a:t>  {ROTATED {RELATIVE [</a:t>
            </a:r>
            <a:r>
              <a:rPr>
                <a:solidFill>
                  <a:srgbClr val="4F7A28"/>
                </a:solidFill>
              </a:rPr>
              <a:t>reference</a:t>
            </a:r>
            <a:r>
              <a:t>|</a:t>
            </a:r>
            <a:r>
              <a:rPr>
                <a:solidFill>
                  <a:srgbClr val="4F7A28"/>
                </a:solidFill>
              </a:rPr>
              <a:t>PREVIOUS</a:t>
            </a:r>
            <a:r>
              <a:t>] | </a:t>
            </a:r>
            <a:r>
              <a:rPr>
                <a:solidFill>
                  <a:srgbClr val="4F7A28"/>
                </a:solidFill>
              </a:rPr>
              <a:t>ABSOLUTE</a:t>
            </a:r>
            <a:r>
              <a:t>} }</a:t>
            </a:r>
          </a:p>
          <a:p>
            <a:pPr defTabSz="457200">
              <a:spcBef>
                <a:spcPts val="0"/>
              </a:spcBef>
              <a:defRPr sz="1900">
                <a:latin typeface="Times"/>
                <a:ea typeface="Times"/>
                <a:cs typeface="Times"/>
                <a:sym typeface="Times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GROUP</a:t>
            </a:r>
            <a:r>
              <a:t> group_name}</a:t>
            </a:r>
          </a:p>
          <a:p>
            <a:pPr defTabSz="457200">
              <a:spcBef>
                <a:spcPts val="0"/>
              </a:spcBef>
              <a:defRPr sz="1900">
                <a:latin typeface="Times"/>
                <a:ea typeface="Times"/>
                <a:cs typeface="Times"/>
                <a:sym typeface="Times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EXTEND</a:t>
            </a:r>
            <a:r>
              <a:t> C_code}</a:t>
            </a:r>
          </a:p>
          <a:p>
            <a:pPr defTabSz="457200">
              <a:spcBef>
                <a:spcPts val="0"/>
              </a:spcBef>
              <a:defRPr sz="1900">
                <a:latin typeface="Times"/>
                <a:ea typeface="Times"/>
                <a:cs typeface="Times"/>
                <a:sym typeface="Times"/>
              </a:defRPr>
            </a:pPr>
            <a:r>
              <a:t>  {</a:t>
            </a:r>
            <a:r>
              <a:rPr>
                <a:solidFill>
                  <a:srgbClr val="B51A00"/>
                </a:solidFill>
              </a:rPr>
              <a:t>JUMP </a:t>
            </a:r>
            <a:r>
              <a:t>[</a:t>
            </a:r>
            <a:r>
              <a:rPr>
                <a:solidFill>
                  <a:srgbClr val="4F7A28"/>
                </a:solidFill>
              </a:rPr>
              <a:t>reference|PREVIOUS|MYSELF|NEXT</a:t>
            </a:r>
            <a:r>
              <a:t>] [</a:t>
            </a:r>
            <a:r>
              <a:rPr>
                <a:solidFill>
                  <a:srgbClr val="874EFE"/>
                </a:solidFill>
              </a:rPr>
              <a:t>ITERATE</a:t>
            </a:r>
            <a:r>
              <a:t> number_of_times | </a:t>
            </a:r>
            <a:r>
              <a:rPr>
                <a:solidFill>
                  <a:srgbClr val="3A88FE"/>
                </a:solidFill>
              </a:rPr>
              <a:t>WHEN condition</a:t>
            </a:r>
            <a:r>
              <a:t>] }</a:t>
            </a:r>
          </a:p>
        </p:txBody>
      </p:sp>
      <p:pic>
        <p:nvPicPr>
          <p:cNvPr id="255" name="confused.tiff" descr="confuse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6598" y="4379561"/>
            <a:ext cx="2597903" cy="1949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PL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SPLIT</a:t>
            </a:r>
          </a:p>
        </p:txBody>
      </p:sp>
      <p:sp>
        <p:nvSpPr>
          <p:cNvPr id="258" name="Increase statistics beyond this point in the instrumentfi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Increase statistics beyond this point in the instrumentfile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SPLIT n MyArm = Arm()</a:t>
            </a:r>
          </a:p>
          <a:p>
            <a:pPr marL="326659" indent="-154733" defTabSz="868680">
              <a:defRPr sz="1710"/>
            </a:pPr>
            <a:r>
              <a:t>AT somewhere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will “formulate an if-statement”: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for j=1:n</a:t>
            </a:r>
          </a:p>
          <a:p>
            <a:pPr marL="326659" indent="-154733" defTabSz="868680">
              <a:defRPr sz="1710"/>
            </a:pPr>
            <a:r>
              <a:t>   comp1</a:t>
            </a:r>
          </a:p>
          <a:p>
            <a:pPr marL="326659" indent="-154733" defTabSz="868680">
              <a:defRPr sz="1710"/>
            </a:pPr>
            <a:r>
              <a:t>   comp2</a:t>
            </a:r>
          </a:p>
          <a:p>
            <a:pPr marL="326659" indent="-154733" defTabSz="868680">
              <a:defRPr sz="1710"/>
            </a:pPr>
            <a:r>
              <a:t>   comp3</a:t>
            </a:r>
          </a:p>
          <a:p>
            <a:pPr marL="326659" indent="-154733" defTabSz="868680">
              <a:defRPr sz="1710"/>
            </a:pPr>
            <a:r>
              <a:t>   ...</a:t>
            </a:r>
          </a:p>
          <a:p>
            <a:pPr marL="326659" indent="-154733" defTabSz="868680">
              <a:defRPr sz="1710"/>
            </a:pPr>
            <a:r>
              <a:t>end (of instrument)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ONLY meaningful in case of Monte Carlo choices after SPLIT point...</a:t>
            </a:r>
          </a:p>
        </p:txBody>
      </p:sp>
      <p:sp>
        <p:nvSpPr>
          <p:cNvPr id="2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0" name="Line"/>
          <p:cNvSpPr/>
          <p:nvPr/>
        </p:nvSpPr>
        <p:spPr>
          <a:xfrm flipH="1">
            <a:off x="5098870" y="5146510"/>
            <a:ext cx="561429" cy="674641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61" name="Circle"/>
          <p:cNvSpPr/>
          <p:nvPr/>
        </p:nvSpPr>
        <p:spPr>
          <a:xfrm>
            <a:off x="5643353" y="4232334"/>
            <a:ext cx="892594" cy="892594"/>
          </a:xfrm>
          <a:prstGeom prst="ellips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 defTabSz="829875">
              <a:buClr>
                <a:srgbClr val="000000"/>
              </a:buClr>
              <a:defRPr i="1"/>
            </a:pPr>
          </a:p>
        </p:txBody>
      </p:sp>
      <p:sp>
        <p:nvSpPr>
          <p:cNvPr id="262" name="Line"/>
          <p:cNvSpPr/>
          <p:nvPr/>
        </p:nvSpPr>
        <p:spPr>
          <a:xfrm>
            <a:off x="5825428" y="3018232"/>
            <a:ext cx="94630" cy="1049705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63" name="Line"/>
          <p:cNvSpPr/>
          <p:nvPr/>
        </p:nvSpPr>
        <p:spPr>
          <a:xfrm flipH="1">
            <a:off x="6309242" y="3006273"/>
            <a:ext cx="401668" cy="1052912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64" name="Line"/>
          <p:cNvSpPr/>
          <p:nvPr/>
        </p:nvSpPr>
        <p:spPr>
          <a:xfrm flipH="1">
            <a:off x="6559167" y="3696882"/>
            <a:ext cx="1033457" cy="612230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65" name="Line"/>
          <p:cNvSpPr/>
          <p:nvPr/>
        </p:nvSpPr>
        <p:spPr>
          <a:xfrm flipH="1" flipV="1">
            <a:off x="6728760" y="4675147"/>
            <a:ext cx="1000194" cy="346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PL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SPLIT</a:t>
            </a:r>
          </a:p>
        </p:txBody>
      </p:sp>
      <p:sp>
        <p:nvSpPr>
          <p:cNvPr id="268" name="Increase statistics beyond this point in the instrumentfi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Increase statistics beyond this point in the instrumentfile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SPLIT n MyArm = Arm()</a:t>
            </a:r>
          </a:p>
          <a:p>
            <a:pPr marL="326659" indent="-154733" defTabSz="868680">
              <a:defRPr sz="1710"/>
            </a:pPr>
            <a:r>
              <a:t>AT somewhere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will “formulate an if-statement”: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for j=1:n</a:t>
            </a:r>
          </a:p>
          <a:p>
            <a:pPr marL="326659" indent="-154733" defTabSz="868680">
              <a:defRPr sz="1710"/>
            </a:pPr>
            <a:r>
              <a:t>   comp1</a:t>
            </a:r>
          </a:p>
          <a:p>
            <a:pPr marL="326659" indent="-154733" defTabSz="868680">
              <a:defRPr sz="1710"/>
            </a:pPr>
            <a:r>
              <a:t>   comp2</a:t>
            </a:r>
          </a:p>
          <a:p>
            <a:pPr marL="326659" indent="-154733" defTabSz="868680">
              <a:defRPr sz="1710"/>
            </a:pPr>
            <a:r>
              <a:t>   comp3</a:t>
            </a:r>
          </a:p>
          <a:p>
            <a:pPr marL="326659" indent="-154733" defTabSz="868680">
              <a:defRPr sz="1710"/>
            </a:pPr>
            <a:r>
              <a:t>   ...</a:t>
            </a:r>
          </a:p>
          <a:p>
            <a:pPr marL="326659" indent="-154733" defTabSz="868680">
              <a:defRPr sz="1710"/>
            </a:pPr>
            <a:r>
              <a:t>end (of instrument)</a:t>
            </a:r>
          </a:p>
          <a:p>
            <a:pPr marL="326659" indent="-154733" defTabSz="868680">
              <a:defRPr sz="1710"/>
            </a:pPr>
          </a:p>
          <a:p>
            <a:pPr marL="326659" indent="-154733" defTabSz="868680">
              <a:defRPr sz="1710"/>
            </a:pPr>
            <a:r>
              <a:t>ONLY meaningful in case of Monte Carlo choices after SPLIT point...</a:t>
            </a:r>
          </a:p>
        </p:txBody>
      </p:sp>
      <p:sp>
        <p:nvSpPr>
          <p:cNvPr id="2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0" name="Line"/>
          <p:cNvSpPr/>
          <p:nvPr/>
        </p:nvSpPr>
        <p:spPr>
          <a:xfrm flipH="1">
            <a:off x="5098870" y="5146510"/>
            <a:ext cx="561429" cy="674641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71" name="Circle"/>
          <p:cNvSpPr/>
          <p:nvPr/>
        </p:nvSpPr>
        <p:spPr>
          <a:xfrm>
            <a:off x="5643353" y="4232334"/>
            <a:ext cx="892594" cy="892594"/>
          </a:xfrm>
          <a:prstGeom prst="ellips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26777" tIns="26777" rIns="26777" bIns="26777" anchor="ctr"/>
          <a:lstStyle/>
          <a:p>
            <a:pPr defTabSz="829875">
              <a:buClr>
                <a:srgbClr val="000000"/>
              </a:buClr>
              <a:defRPr i="1"/>
            </a:pPr>
          </a:p>
        </p:txBody>
      </p:sp>
      <p:sp>
        <p:nvSpPr>
          <p:cNvPr id="272" name="Line"/>
          <p:cNvSpPr/>
          <p:nvPr/>
        </p:nvSpPr>
        <p:spPr>
          <a:xfrm>
            <a:off x="5825428" y="3018232"/>
            <a:ext cx="94630" cy="1049705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73" name="Line"/>
          <p:cNvSpPr/>
          <p:nvPr/>
        </p:nvSpPr>
        <p:spPr>
          <a:xfrm flipH="1">
            <a:off x="6309242" y="3006273"/>
            <a:ext cx="401668" cy="1052912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74" name="Line"/>
          <p:cNvSpPr/>
          <p:nvPr/>
        </p:nvSpPr>
        <p:spPr>
          <a:xfrm flipH="1">
            <a:off x="6559167" y="3696882"/>
            <a:ext cx="1033457" cy="612230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75" name="Line"/>
          <p:cNvSpPr/>
          <p:nvPr/>
        </p:nvSpPr>
        <p:spPr>
          <a:xfrm flipH="1" flipV="1">
            <a:off x="6728760" y="4675147"/>
            <a:ext cx="1000194" cy="346"/>
          </a:xfrm>
          <a:prstGeom prst="line">
            <a:avLst/>
          </a:prstGeom>
          <a:ln w="38100">
            <a:solidFill>
              <a:srgbClr val="0061FF"/>
            </a:solidFill>
            <a:miter lim="400000"/>
            <a:headEnd type="stealth"/>
          </a:ln>
          <a:effectLst>
            <a:outerShdw sx="100000" sy="100000" kx="0" ky="0" algn="b" rotWithShape="0" blurRad="25400" dist="12700" dir="5400000">
              <a:srgbClr val="000000">
                <a:alpha val="38000"/>
              </a:srgbClr>
            </a:outerShdw>
          </a:effectLst>
        </p:spPr>
        <p:txBody>
          <a:bodyPr lIns="41493" tIns="41493" rIns="41493" bIns="41493"/>
          <a:lstStyle/>
          <a:p>
            <a:pPr defTabSz="457200">
              <a:spcBef>
                <a:spcPts val="0"/>
              </a:spcBef>
              <a:defRPr sz="7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Rubredoxin copy.002.png" descr="Rubredoxin copy.0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1874" y="1670967"/>
            <a:ext cx="5275362" cy="3956522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Problem: McStas Single_crystal.comp “slow” for large unit cell diffraction stud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Problem: McStas Single_crystal.comp “slow” for large unit cell diffraction studies</a:t>
            </a:r>
          </a:p>
        </p:txBody>
      </p:sp>
      <p:sp>
        <p:nvSpPr>
          <p:cNvPr id="279" name="Example: Rubredoxi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Example: Rubredoxin </a:t>
            </a:r>
          </a:p>
        </p:txBody>
      </p:sp>
      <p:sp>
        <p:nvSpPr>
          <p:cNvPr id="2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1" name="Rubredoxin copy.001.png" descr="Rubredoxin copy.0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7585" y="2680345"/>
            <a:ext cx="5358255" cy="2481573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Reflection list ~ 124 K reflections (still “small” in the PX world!!)"/>
          <p:cNvSpPr txBox="1"/>
          <p:nvPr/>
        </p:nvSpPr>
        <p:spPr>
          <a:xfrm>
            <a:off x="2431268" y="5911775"/>
            <a:ext cx="7316764" cy="34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3486" tIns="33486" rIns="33486" bIns="33486">
            <a:normAutofit fontScale="100000" lnSpcReduction="0"/>
          </a:bodyPr>
          <a:lstStyle/>
          <a:p>
            <a:pPr lvl="1" marL="497099" indent="-225954" defTabSz="187925">
              <a:lnSpc>
                <a:spcPct val="110000"/>
              </a:lnSpc>
              <a:spcBef>
                <a:spcPts val="1300"/>
              </a:spcBef>
              <a:buSzPct val="75000"/>
              <a:buChar char="•"/>
              <a:defRPr sz="183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Reflection list ~ 124 K reflections (still “small” in the PX world!!)</a:t>
            </a:r>
          </a:p>
        </p:txBody>
      </p:sp>
      <p:sp>
        <p:nvSpPr>
          <p:cNvPr id="283" name="slight sidetrack…."/>
          <p:cNvSpPr txBox="1"/>
          <p:nvPr/>
        </p:nvSpPr>
        <p:spPr>
          <a:xfrm>
            <a:off x="1742249" y="226232"/>
            <a:ext cx="1498815" cy="280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defRPr i="1" sz="1400"/>
            </a:lvl1pPr>
          </a:lstStyle>
          <a:p>
            <a:pPr/>
            <a:r>
              <a:t>slight sidetrack….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Algorithm improvement: Use incoming neutrons more efficiently - scatter each one on all possible ref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50391">
              <a:defRPr sz="2790"/>
            </a:pPr>
            <a:r>
              <a:t>Algorithm improvement: </a:t>
            </a:r>
            <a:r>
              <a:t>Use incoming neutrons more efficiently - scatter each one on all possible reflections </a:t>
            </a:r>
          </a:p>
        </p:txBody>
      </p:sp>
      <p:sp>
        <p:nvSpPr>
          <p:cNvPr id="286" name="Red: Original algorithm, one incoming neutron used only o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>
                <a:solidFill>
                  <a:srgbClr val="FF2800"/>
                </a:solidFill>
              </a:rPr>
              <a:t>Red</a:t>
            </a:r>
            <a:r>
              <a:t>: Original algorithm, one incoming neutron used only once</a:t>
            </a:r>
          </a:p>
          <a:p>
            <a:pPr/>
            <a:r>
              <a:rPr b="1">
                <a:solidFill>
                  <a:srgbClr val="0365C0"/>
                </a:solidFill>
              </a:rPr>
              <a:t>Blue</a:t>
            </a:r>
            <a:r>
              <a:t>: Improved algorithm, each incoming neutron scattered (via SPLIT keyword) all possible times</a:t>
            </a:r>
          </a:p>
          <a:p>
            <a:pPr/>
            <a:r>
              <a:t>Component makes </a:t>
            </a:r>
            <a:r>
              <a:rPr b="1"/>
              <a:t>estimate on average number of “active”</a:t>
            </a:r>
            <a:r>
              <a:t> diffraction </a:t>
            </a:r>
            <a:r>
              <a:rPr b="1"/>
              <a:t>spots</a:t>
            </a:r>
            <a:r>
              <a:t> - in the case Rubredoxin this is around </a:t>
            </a:r>
            <a:r>
              <a:rPr b="1"/>
              <a:t>50</a:t>
            </a:r>
            <a:r>
              <a:t>!</a:t>
            </a:r>
          </a:p>
        </p:txBody>
      </p:sp>
      <p:sp>
        <p:nvSpPr>
          <p:cNvPr id="2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8" name="Algorithms.pdf" descr="Algorithm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2087" y="3332600"/>
            <a:ext cx="3675126" cy="2335672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ght sidetrack…."/>
          <p:cNvSpPr txBox="1"/>
          <p:nvPr/>
        </p:nvSpPr>
        <p:spPr>
          <a:xfrm>
            <a:off x="1742249" y="226232"/>
            <a:ext cx="1498815" cy="280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1493" tIns="41493" rIns="41493" bIns="41493">
            <a:spAutoFit/>
          </a:bodyPr>
          <a:lstStyle>
            <a:lvl1pPr defTabSz="829875">
              <a:defRPr i="1" sz="1400"/>
            </a:lvl1pPr>
          </a:lstStyle>
          <a:p>
            <a:pPr/>
            <a:r>
              <a:t>slight sidetrack….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roup_member_450px.png" descr="group_member_450p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09578" y="100689"/>
            <a:ext cx="2654631" cy="1623592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GROUP - components working in parall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 - components working in parallel</a:t>
            </a:r>
          </a:p>
        </p:txBody>
      </p:sp>
      <p:sp>
        <p:nvSpPr>
          <p:cNvPr id="2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4" name="COMPONENT Mono1 = Monochromator_curved(...)…"/>
          <p:cNvSpPr txBox="1"/>
          <p:nvPr/>
        </p:nvSpPr>
        <p:spPr>
          <a:xfrm>
            <a:off x="1579385" y="1927715"/>
            <a:ext cx="9312375" cy="390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77" tIns="26777" rIns="26777" bIns="26777">
            <a:spAutoFit/>
          </a:bodyPr>
          <a:lstStyle/>
          <a:p>
            <a:pPr lvl="1" indent="0" defTabSz="910828">
              <a:lnSpc>
                <a:spcPct val="110000"/>
              </a:lnSpc>
              <a:spcBef>
                <a:spcPts val="300"/>
              </a:spcBef>
              <a:buClr>
                <a:srgbClr val="AD4642"/>
              </a:buClr>
              <a:defRPr sz="12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COMPONENT Mono1 = Monochromator_curved(...)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AT (0,0,-LMM) RELATIVE Cradle ROTATED (0,A1/2,0) RELATIVE Cradle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GROUP IN6Monoks</a:t>
            </a:r>
          </a:p>
          <a:p>
            <a:pPr lvl="1" indent="0" defTabSz="910828">
              <a:lnSpc>
                <a:spcPct val="110000"/>
              </a:lnSpc>
              <a:spcBef>
                <a:spcPts val="300"/>
              </a:spcBef>
              <a:buClr>
                <a:srgbClr val="AD4642"/>
              </a:buClr>
              <a:defRPr sz="19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</a:p>
          <a:p>
            <a:pPr lvl="1" indent="0" defTabSz="910828">
              <a:lnSpc>
                <a:spcPct val="110000"/>
              </a:lnSpc>
              <a:spcBef>
                <a:spcPts val="300"/>
              </a:spcBef>
              <a:buClr>
                <a:srgbClr val="AD4642"/>
              </a:buClr>
              <a:defRPr sz="19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r>
              <a:t>COMPONENT Mono2 = Monochromator_curved(...)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AT (0,0,0) RELATIVE Cradle ROTATED (0,A2/2,0) RELATIVE Cradle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GROUP IN6Monoks</a:t>
            </a: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</a:p>
          <a:p>
            <a:pPr lvl="1" indent="0" defTabSz="910828">
              <a:spcBef>
                <a:spcPts val="300"/>
              </a:spcBef>
              <a:buClr>
                <a:srgbClr val="AD4642"/>
              </a:buClr>
              <a:defRPr i="1" sz="1900"/>
            </a:pPr>
            <a:r>
              <a:t>- One comp after the other is “tried” in sequential order until the neutron was SCATTERED.</a:t>
            </a:r>
          </a:p>
          <a:p>
            <a:pPr defTabSz="910828">
              <a:spcBef>
                <a:spcPts val="300"/>
              </a:spcBef>
              <a:buClr>
                <a:srgbClr val="AD4642"/>
              </a:buClr>
              <a:defRPr i="1" sz="19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Enrich component behaviour using EXTEND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6659" indent="-154733" defTabSz="868680">
              <a:defRPr sz="1710"/>
            </a:pPr>
            <a:r>
              <a:t>Enrich component behaviour using EXTEND:</a:t>
            </a:r>
          </a:p>
          <a:p>
            <a:pPr marL="326659" indent="-154733" defTabSz="868680">
              <a:defRPr sz="1520"/>
            </a:pPr>
          </a:p>
          <a:p>
            <a:pPr marL="0" indent="0" defTabSz="868680">
              <a:buSzTx/>
              <a:buNone/>
              <a:defRPr sz="1520"/>
            </a:pPr>
            <a:r>
              <a:t>COMPONENT Mono1 = Monochromator_curved(...)</a:t>
            </a:r>
          </a:p>
          <a:p>
            <a:pPr marL="0" indent="0" defTabSz="868680">
              <a:buSzTx/>
              <a:buNone/>
              <a:defRPr sz="1520"/>
            </a:pPr>
            <a:r>
              <a:t>AT (0,0, -LMM) RELATIVE Cradle ROTATED (0,A1/2,0) RELATIVE Cradle</a:t>
            </a:r>
          </a:p>
          <a:p>
            <a:pPr marL="0" indent="0" defTabSz="868680">
              <a:buSzTx/>
              <a:buNone/>
              <a:defRPr sz="1520"/>
            </a:pPr>
            <a:r>
              <a:t>GROUP IN6Monoks</a:t>
            </a:r>
          </a:p>
          <a:p>
            <a:pPr marL="0" indent="0" defTabSz="868680">
              <a:buSzTx/>
              <a:buNone/>
              <a:defRPr sz="1520"/>
            </a:pPr>
            <a:r>
              <a:t>EXTEND</a:t>
            </a:r>
          </a:p>
          <a:p>
            <a:pPr marL="0" indent="0" defTabSz="868680">
              <a:buSzTx/>
              <a:buNone/>
              <a:defRPr sz="1520"/>
            </a:pPr>
            <a:r>
              <a:t>%{</a:t>
            </a:r>
          </a:p>
          <a:p>
            <a:pPr marL="0" indent="0" defTabSz="868680">
              <a:buSzTx/>
              <a:buNone/>
              <a:defRPr sz="1520"/>
            </a:pPr>
            <a:r>
              <a:t>  if (SCATTERED) { myvar = 1; }</a:t>
            </a:r>
          </a:p>
          <a:p>
            <a:pPr marL="0" indent="0" defTabSz="868680">
              <a:buSzTx/>
              <a:buNone/>
              <a:defRPr sz="1520"/>
            </a:pPr>
            <a:r>
              <a:t>%}</a:t>
            </a:r>
          </a:p>
          <a:p>
            <a:pPr marL="0" indent="0" defTabSz="868680">
              <a:buSzTx/>
              <a:buNone/>
              <a:defRPr sz="1520"/>
            </a:pPr>
          </a:p>
          <a:p>
            <a:pPr marL="0" indent="0" defTabSz="868680">
              <a:buSzTx/>
              <a:buNone/>
              <a:defRPr sz="1520"/>
            </a:pPr>
            <a:r>
              <a:t>...</a:t>
            </a:r>
          </a:p>
          <a:p>
            <a:pPr marL="0" indent="0" defTabSz="868680">
              <a:buSzTx/>
              <a:buNone/>
              <a:defRPr sz="1520"/>
            </a:pPr>
            <a:r>
              <a:t>COMPONENT Mono2 = Monochromator_curved(...)</a:t>
            </a:r>
          </a:p>
          <a:p>
            <a:pPr marL="0" indent="0" defTabSz="868680">
              <a:buSzTx/>
              <a:buNone/>
              <a:defRPr sz="1520"/>
            </a:pPr>
            <a:r>
              <a:t>AT (0,0, 0) RELATIVE Cradle ROTATED (0,A2/2,0) RELATIVE Cradle</a:t>
            </a:r>
          </a:p>
          <a:p>
            <a:pPr marL="0" indent="0" defTabSz="868680">
              <a:buSzTx/>
              <a:buNone/>
              <a:defRPr sz="1520"/>
            </a:pPr>
            <a:r>
              <a:t>GROUP IN6Monoks</a:t>
            </a:r>
          </a:p>
          <a:p>
            <a:pPr marL="0" indent="0" defTabSz="868680">
              <a:buSzTx/>
              <a:buNone/>
              <a:defRPr sz="1520"/>
            </a:pPr>
            <a:r>
              <a:t>%{</a:t>
            </a:r>
          </a:p>
          <a:p>
            <a:pPr marL="0" indent="0" defTabSz="868680">
              <a:buSzTx/>
              <a:buNone/>
              <a:defRPr sz="1520"/>
            </a:pPr>
            <a:r>
              <a:t>  if (SCATTERED) { myvar = 2 ;}</a:t>
            </a:r>
          </a:p>
          <a:p>
            <a:pPr marL="0" indent="0" defTabSz="868680">
              <a:buSzTx/>
              <a:buNone/>
              <a:defRPr sz="1520"/>
            </a:pPr>
            <a:r>
              <a:t>%}</a:t>
            </a:r>
          </a:p>
        </p:txBody>
      </p:sp>
      <p:pic>
        <p:nvPicPr>
          <p:cNvPr id="297" name="extending_pole.tiff" descr="extending_pol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4428" y="95066"/>
            <a:ext cx="3003196" cy="1566668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EXT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</a:t>
            </a:r>
          </a:p>
        </p:txBody>
      </p:sp>
      <p:sp>
        <p:nvSpPr>
          <p:cNvPr id="2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0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8530" y="5192816"/>
            <a:ext cx="1146773" cy="15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2812" y="4163684"/>
            <a:ext cx="1473657" cy="972614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K &amp; R. /  GNU"/>
          <p:cNvSpPr txBox="1"/>
          <p:nvPr/>
        </p:nvSpPr>
        <p:spPr>
          <a:xfrm>
            <a:off x="10452653" y="3901868"/>
            <a:ext cx="698528" cy="205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spcBef>
                <a:spcPts val="0"/>
              </a:spcBef>
              <a:buClr>
                <a:srgbClr val="000000"/>
              </a:buClr>
              <a:defRPr i="1" sz="800"/>
            </a:lvl1pPr>
          </a:lstStyle>
          <a:p>
            <a:pPr/>
            <a:r>
              <a:t>K &amp; R. /  GNU</a:t>
            </a:r>
          </a:p>
        </p:txBody>
      </p:sp>
      <p:pic>
        <p:nvPicPr>
          <p:cNvPr id="303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74246" y="4224609"/>
            <a:ext cx="896258" cy="877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WH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</a:t>
            </a:r>
          </a:p>
        </p:txBody>
      </p:sp>
      <p:sp>
        <p:nvSpPr>
          <p:cNvPr id="306" name="Syntax:…"/>
          <p:cNvSpPr txBox="1"/>
          <p:nvPr>
            <p:ph type="body" idx="1"/>
          </p:nvPr>
        </p:nvSpPr>
        <p:spPr>
          <a:xfrm>
            <a:off x="1774800" y="1706399"/>
            <a:ext cx="7617780" cy="4545579"/>
          </a:xfrm>
          <a:prstGeom prst="rect">
            <a:avLst/>
          </a:prstGeom>
        </p:spPr>
        <p:txBody>
          <a:bodyPr/>
          <a:lstStyle/>
          <a:p>
            <a:pPr marL="267843" indent="-86868">
              <a:defRPr sz="1700"/>
            </a:pPr>
            <a:r>
              <a:t>Syntax:</a:t>
            </a:r>
          </a:p>
          <a:p>
            <a:pPr marL="267843" indent="-86868">
              <a:defRPr sz="1700"/>
            </a:pPr>
          </a:p>
          <a:p>
            <a:pPr marL="0" indent="0">
              <a:buSzTx/>
              <a:buNone/>
              <a:defRPr sz="1700"/>
            </a:pPr>
            <a:r>
              <a:t>COMPONENT Mine = Yours(blah, blah)</a:t>
            </a:r>
          </a:p>
          <a:p>
            <a:pPr marL="0" indent="0">
              <a:buSzTx/>
              <a:buNone/>
              <a:defRPr sz="1700"/>
            </a:pPr>
            <a:r>
              <a:t>WHEN (c-expression) AT (....)</a:t>
            </a:r>
          </a:p>
          <a:p>
            <a:pPr marL="267843" indent="-86868">
              <a:defRPr sz="1700"/>
            </a:pPr>
          </a:p>
          <a:p>
            <a:pPr marL="267843" indent="-86868">
              <a:defRPr sz="1700"/>
            </a:pPr>
            <a:r>
              <a:t>Is very powerful when combined with EXTEND and user variables, or as a method to let input parameters select if certain components are active.</a:t>
            </a:r>
          </a:p>
          <a:p>
            <a:pPr marL="267843" indent="-86868">
              <a:defRPr sz="1700"/>
            </a:pPr>
          </a:p>
          <a:p>
            <a:pPr marL="267843" indent="-86868">
              <a:defRPr sz="1700"/>
            </a:pPr>
            <a:r>
              <a:t>Example: Use EXTEND to flag if neutron was scattered on one monochromator blade or another. Then later use WHEN to only show contribution from blade N at sample position?</a:t>
            </a:r>
          </a:p>
          <a:p>
            <a:pPr marL="267843" indent="-86868">
              <a:defRPr sz="1700"/>
            </a:pPr>
          </a:p>
          <a:p>
            <a:pPr marL="0" indent="0">
              <a:buSzTx/>
              <a:buNone/>
              <a:defRPr sz="1700"/>
            </a:pPr>
            <a:r>
              <a:t>COMPONENT Mon = PSD_monitor(...)</a:t>
            </a:r>
          </a:p>
          <a:p>
            <a:pPr marL="0" indent="0">
              <a:buSzTx/>
              <a:buNone/>
              <a:defRPr sz="1700"/>
            </a:pPr>
            <a:r>
              <a:t>WHEN (myvar==1) AT (0,0,0) RELATIVE Sample</a:t>
            </a:r>
          </a:p>
        </p:txBody>
      </p:sp>
      <p:pic>
        <p:nvPicPr>
          <p:cNvPr id="307" name="110314DoneWhen.png" descr="110314DoneWh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7831" y="15887"/>
            <a:ext cx="2142226" cy="2124728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9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8530" y="5192816"/>
            <a:ext cx="1146773" cy="156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Timeline_0578_Kern_Richie.png" descr="Timeline_0578_Kern_Rich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2812" y="4163684"/>
            <a:ext cx="1473657" cy="972614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K &amp; R. /  GNU"/>
          <p:cNvSpPr txBox="1"/>
          <p:nvPr/>
        </p:nvSpPr>
        <p:spPr>
          <a:xfrm>
            <a:off x="10452653" y="3901868"/>
            <a:ext cx="698528" cy="205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77" tIns="26777" rIns="26777" bIns="26777">
            <a:spAutoFit/>
          </a:bodyPr>
          <a:lstStyle>
            <a:lvl1pPr defTabSz="829875">
              <a:spcBef>
                <a:spcPts val="0"/>
              </a:spcBef>
              <a:buClr>
                <a:srgbClr val="000000"/>
              </a:buClr>
              <a:defRPr i="1" sz="800"/>
            </a:lvl1pPr>
          </a:lstStyle>
          <a:p>
            <a:pPr/>
            <a:r>
              <a:t>K &amp; R. /  GNU</a:t>
            </a:r>
          </a:p>
        </p:txBody>
      </p:sp>
      <p:pic>
        <p:nvPicPr>
          <p:cNvPr id="312" name="heckert_gnu.transp.small.png" descr="heckert_gnu.transp.smal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74246" y="4224609"/>
            <a:ext cx="896258" cy="877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